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Nunito"/>
      <p:regular r:id="rId62"/>
      <p:bold r:id="rId63"/>
      <p:italic r:id="rId64"/>
      <p:boldItalic r:id="rId65"/>
    </p:embeddedFont>
    <p:embeddedFont>
      <p:font typeface="Maven Pro"/>
      <p:regular r:id="rId66"/>
      <p:bold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jbC4neAZBb6tzym2KzH+BJYbJ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350545-A114-4893-8646-50DD058E5313}">
  <a:tblStyle styleId="{50350545-A114-4893-8646-50DD058E531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Nunito-italic.fntdata"/><Relationship Id="rId63" Type="http://schemas.openxmlformats.org/officeDocument/2006/relationships/font" Target="fonts/Nunito-bold.fntdata"/><Relationship Id="rId22" Type="http://schemas.openxmlformats.org/officeDocument/2006/relationships/slide" Target="slides/slide16.xml"/><Relationship Id="rId66" Type="http://schemas.openxmlformats.org/officeDocument/2006/relationships/font" Target="fonts/MavenPro-regular.fntdata"/><Relationship Id="rId21" Type="http://schemas.openxmlformats.org/officeDocument/2006/relationships/slide" Target="slides/slide15.xml"/><Relationship Id="rId65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67" Type="http://schemas.openxmlformats.org/officeDocument/2006/relationships/font" Target="fonts/MavenPr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llemsleegers.com/post/2020/08/05/why-divide-by-n-1/" TargetMode="External"/><Relationship Id="rId3" Type="http://schemas.openxmlformats.org/officeDocument/2006/relationships/hyperlink" Target="https://www.merriam-webster.com/dictionary/unbiased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is usually a number, for a unit of observation and has a context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5 mean Age of 5 -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Height of the person 5 feet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 of the person 5 pounds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it mean 5ml of 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66cbcf6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d66cbcf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255b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7b255b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168f30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d168f30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goal is to turn data into knowledge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168f30d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d168f30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a84738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da84738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a847382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da847382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a847382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da847382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a84738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da84738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168f30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d168f30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168f30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d168f30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168f30d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d168f30d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divide by n-1 :  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https://www.willemsleegers.com/post/2020/08/05/why-divide-by-n-1/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Bias and unbias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https://www.merriam-webster.com/dictionary/unbiased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168f30d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d168f30d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168f30d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d168f30d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168f30d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d168f30d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b4558dcd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7b4558dcd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23683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e23683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https://www.youtube.com/watch?v=FNVdFV4fLfs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23683a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e23683a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Chi squared statistic = </a:t>
            </a:r>
            <a:r>
              <a:rPr lang="en"/>
              <a:t>https://www.youtube.com/watch?v=5Nrq_jqu9Ao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b4558dcd8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7b4558dcd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Odd’s ratio 	= p1/(1-p1) / p2/(1-p2)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		= </a:t>
            </a: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2.846 / 0.219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= 12.995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refers to connections among entities, and to the underlying data structure. In statistics, graph is used to refer to a variety of plots and visualizations,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b6fb529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db6fb529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168f30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d168f30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b6fb529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db6fb529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little control on data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From generated data we gather data to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drive knowledge, business intelligence and solution based on our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Multiple samples are combined and the sampling may be done without bootstrap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3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3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3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3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3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3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3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3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3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3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3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3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2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3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4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4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4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4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4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4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4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4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4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4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4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4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4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4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4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4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4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4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4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4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4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4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4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4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4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4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4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4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4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4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4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4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4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4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4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4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0" name="Google Shape;60;p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4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8" name="Google Shape;68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9" name="Google Shape;69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6" name="Google Shape;76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80;p3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81" name="Google Shape;81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2" name="Google Shape;82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5" name="Google Shape;85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9" name="Google Shape;89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4" name="Google Shape;94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1" name="Google Shape;11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7" name="Google Shape;117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9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24" name="Google Shape;124;p3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25" name="Google Shape;125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9" name="Google Shape;129;p3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33" name="Google Shape;133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hyperlink" Target="https://en.wikipedia.org/wiki/Statis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amstat.org/policy/pdfs/BigDataStatisticsJune2014.pdf" TargetMode="External"/><Relationship Id="rId4" Type="http://schemas.openxmlformats.org/officeDocument/2006/relationships/hyperlink" Target="http://www.amazon.com/Cartoon-Guide-Statistics-Larry-Gonick/dp/0062731025" TargetMode="External"/><Relationship Id="rId5" Type="http://schemas.openxmlformats.org/officeDocument/2006/relationships/hyperlink" Target="http://www.amazon.com/Naked-Statistics-Stripping-Dread-Data/dp/148059018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4" t="0"/>
          <a:stretch/>
        </p:blipFill>
        <p:spPr>
          <a:xfrm>
            <a:off x="-2171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 Course Introduction -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 txBox="1"/>
          <p:nvPr>
            <p:ph type="title"/>
          </p:nvPr>
        </p:nvSpPr>
        <p:spPr>
          <a:xfrm>
            <a:off x="1303800" y="598575"/>
            <a:ext cx="7030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10"/>
          <p:cNvSpPr txBox="1"/>
          <p:nvPr>
            <p:ph idx="1" type="body"/>
          </p:nvPr>
        </p:nvSpPr>
        <p:spPr>
          <a:xfrm>
            <a:off x="1155032" y="1347650"/>
            <a:ext cx="7179268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7200">
                <a:solidFill>
                  <a:schemeClr val="lt1"/>
                </a:solidFill>
              </a:rPr>
              <a:t>5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Data is usually a number, for a unit of observation and has a context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Type of data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93" name="Google Shape;393;p11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Quantitative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99" name="Google Shape;399;p13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Quantitative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Continuous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Discrete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Qualitative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05" name="Google Shape;405;p14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Qualitative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Fundamental Ideas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"/>
          <p:cNvSpPr txBox="1"/>
          <p:nvPr>
            <p:ph idx="1" type="body"/>
          </p:nvPr>
        </p:nvSpPr>
        <p:spPr>
          <a:xfrm>
            <a:off x="1065363" y="1504216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sample to a statistician means a collection of rows.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scientists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 use the term sample for a single row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 txBox="1"/>
          <p:nvPr>
            <p:ph type="title"/>
          </p:nvPr>
        </p:nvSpPr>
        <p:spPr>
          <a:xfrm>
            <a:off x="1065363" y="44850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66cbcf6a5_0_0"/>
          <p:cNvSpPr txBox="1"/>
          <p:nvPr>
            <p:ph idx="1" type="body"/>
          </p:nvPr>
        </p:nvSpPr>
        <p:spPr>
          <a:xfrm>
            <a:off x="1065338" y="1429191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predictor variables are used in a model to predict a response or dependent variable.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 data scientist, features are used to predict a target.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d66cbcf6a5_0_0"/>
          <p:cNvSpPr txBox="1"/>
          <p:nvPr>
            <p:ph type="title"/>
          </p:nvPr>
        </p:nvSpPr>
        <p:spPr>
          <a:xfrm>
            <a:off x="1065338" y="36275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"/>
          <p:cNvSpPr txBox="1"/>
          <p:nvPr>
            <p:ph type="title"/>
          </p:nvPr>
        </p:nvSpPr>
        <p:spPr>
          <a:xfrm>
            <a:off x="1076250" y="586300"/>
            <a:ext cx="7485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Centrality Measures/ Descriptive statistics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6"/>
          <p:cNvSpPr txBox="1"/>
          <p:nvPr>
            <p:ph idx="1" type="body"/>
          </p:nvPr>
        </p:nvSpPr>
        <p:spPr>
          <a:xfrm>
            <a:off x="1303800" y="1399425"/>
            <a:ext cx="70305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measures, which capture the center around which the data is distributed.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Variation or variability measures, which describe the data spread, i.e. how far the measurements lie from the center.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b255b7a97_0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tendency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g7b255b7a97_0_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Weighted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168f30da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d168f30dae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d168f30d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462" y="2240050"/>
            <a:ext cx="2978850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800">
                <a:solidFill>
                  <a:schemeClr val="lt1"/>
                </a:solidFill>
              </a:rPr>
              <a:t>Statistics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995925" y="782400"/>
            <a:ext cx="81480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the discipline that is  concerned with the collection, organization, analysis, interpretation, and presentation of data.</a:t>
            </a:r>
            <a:endParaRPr b="0" i="0" sz="14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https://en.wikipedia.org/wiki/Statistics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a science of collecting and analyzing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taken from a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400" u="none" cap="none" strike="noStrike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168f30dae_0_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d168f30dae_0_30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a84738265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da84738265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da847382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250" y="2057425"/>
            <a:ext cx="22860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a84738265_0_19"/>
          <p:cNvSpPr txBox="1"/>
          <p:nvPr>
            <p:ph type="title"/>
          </p:nvPr>
        </p:nvSpPr>
        <p:spPr>
          <a:xfrm>
            <a:off x="1303800" y="429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da84738265_0_19"/>
          <p:cNvSpPr txBox="1"/>
          <p:nvPr>
            <p:ph idx="1" type="body"/>
          </p:nvPr>
        </p:nvSpPr>
        <p:spPr>
          <a:xfrm>
            <a:off x="1251000" y="1020925"/>
            <a:ext cx="70305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Weighted Values                     Student 1                             Students 2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2" name="Google Shape;462;gda84738265_0_19"/>
          <p:cNvGraphicFramePr/>
          <p:nvPr/>
        </p:nvGraphicFramePr>
        <p:xfrm>
          <a:off x="14594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{50350545-A114-4893-8646-50DD058E5313}</a:tableStyleId>
              </a:tblPr>
              <a:tblGrid>
                <a:gridCol w="971175"/>
                <a:gridCol w="633225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3" name="Google Shape;463;gda84738265_0_19"/>
          <p:cNvGraphicFramePr/>
          <p:nvPr/>
        </p:nvGraphicFramePr>
        <p:xfrm>
          <a:off x="36713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{50350545-A114-4893-8646-50DD058E5313}</a:tableStyleId>
              </a:tblPr>
              <a:tblGrid>
                <a:gridCol w="1024000"/>
                <a:gridCol w="5804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4" name="Google Shape;464;gda84738265_0_19"/>
          <p:cNvGraphicFramePr/>
          <p:nvPr/>
        </p:nvGraphicFramePr>
        <p:xfrm>
          <a:off x="5883250" y="28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{50350545-A114-4893-8646-50DD058E5313}</a:tableStyleId>
              </a:tblPr>
              <a:tblGrid>
                <a:gridCol w="992300"/>
                <a:gridCol w="6121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a84738265_0_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da84738265_0_7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da847382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250" y="2230050"/>
            <a:ext cx="2078671" cy="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a84738265_0_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da84738265_0_27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calculate geometric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68f30dae_0_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d168f30dae_0_24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number, y, for which 50% of the data is &lt;= y and 50% is &gt;= y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5, 6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7, 8, 9 → y 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𝞊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[5, 6] (often say y=5.5)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168f30dae_0_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d168f30dae_0_36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most frequent number in the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5, 5, </a:t>
            </a:r>
            <a:r>
              <a:rPr b="1" lang="en" sz="25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6, 6,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 → multimodal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(Sample) 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Synonyms: 50th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most frequent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data value that is very different from most of the data. Synonyms: extreme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9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Synonyms: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sum of all values times a weight divided by the sum of the weights. Synonyms: weighted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Geometric mean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calculated by multiplying all numbers and then taking the nth root of that number (where n=number of numbers).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Trimmed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average of all values after dropping a fixed number of extreme values. Synonyms: truncated mean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7" name="Google Shape;507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Variance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Coefficient of Variation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Interquartile Range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/>
          <p:nvPr/>
        </p:nvSpPr>
        <p:spPr>
          <a:xfrm>
            <a:off x="1019950" y="757675"/>
            <a:ext cx="3409500" cy="21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1413375" y="12385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2608150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3714375" y="11062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1870575" y="1695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2943750" y="167206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1519700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2327775" y="21529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3281575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2632575" y="2457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3877800" y="20855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4030175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2094675" y="10198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1180275" y="1726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10923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1092375" y="23042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1870575" y="21529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2874188" y="20855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3202800" y="1238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3655875" y="24577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3531575" y="154358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4030175" y="14572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41239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2308088" y="13249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5935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/>
          <p:nvPr/>
        </p:nvSpPr>
        <p:spPr>
          <a:xfrm>
            <a:off x="32815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"/>
          <p:cNvSpPr/>
          <p:nvPr/>
        </p:nvSpPr>
        <p:spPr>
          <a:xfrm>
            <a:off x="2076138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2755450" y="125853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3376000" y="20030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860738" y="13249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4123925" y="18482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1413375" y="20030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2407163" y="173891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1092375" y="33389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1092375" y="40450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 txBox="1"/>
          <p:nvPr/>
        </p:nvSpPr>
        <p:spPr>
          <a:xfrm>
            <a:off x="1367025" y="32202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5"/>
          <p:cNvSpPr txBox="1"/>
          <p:nvPr/>
        </p:nvSpPr>
        <p:spPr>
          <a:xfrm>
            <a:off x="1388563" y="392658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5"/>
          <p:cNvSpPr txBox="1"/>
          <p:nvPr>
            <p:ph idx="4294967295" type="title"/>
          </p:nvPr>
        </p:nvSpPr>
        <p:spPr>
          <a:xfrm>
            <a:off x="1180275" y="31625"/>
            <a:ext cx="70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38" y="895700"/>
            <a:ext cx="2524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088" y="2914063"/>
            <a:ext cx="20764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/>
          <p:nvPr/>
        </p:nvSpPr>
        <p:spPr>
          <a:xfrm>
            <a:off x="5376625" y="859675"/>
            <a:ext cx="3322200" cy="39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 txBox="1"/>
          <p:nvPr/>
        </p:nvSpPr>
        <p:spPr>
          <a:xfrm>
            <a:off x="6394213" y="24620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6417613" y="4447612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168f30dae_0_41"/>
          <p:cNvSpPr txBox="1"/>
          <p:nvPr>
            <p:ph type="title"/>
          </p:nvPr>
        </p:nvSpPr>
        <p:spPr>
          <a:xfrm>
            <a:off x="1303800" y="598575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d168f30dae_0_41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Spread of data around the mean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𝛔² = Variance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S² = Variance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d168f30da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75" y="2483525"/>
            <a:ext cx="3033225" cy="1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168f30dae_0_48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d168f30dae_0_48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Square root of variance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 = Standard deviation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= Standard deviation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gd168f30da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75" y="1210230"/>
            <a:ext cx="2520125" cy="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168f30dae_0_55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d168f30dae_0_55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two datasets which operate on different scales i.e miles and kilometers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 =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 / Mean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 = 3, 4, 4.5, 3.5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Kms = 4.828, 6.437, 7.242, 5.632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68f30dae_0_61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d168f30dae_0_61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if two values are moving in the same direction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d168f30da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625" y="1840313"/>
            <a:ext cx="3352800" cy="265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5" name="Google Shape;535;gd168f30dae_0_61"/>
          <p:cNvGraphicFramePr/>
          <p:nvPr/>
        </p:nvGraphicFramePr>
        <p:xfrm>
          <a:off x="1809700" y="23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{50350545-A114-4893-8646-50DD058E5313}</a:tableStyleId>
              </a:tblPr>
              <a:tblGrid>
                <a:gridCol w="1205400"/>
                <a:gridCol w="1205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Age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Internet use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b4558dcd8_1_273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Correlation 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g7b4558dcd8_1_273"/>
          <p:cNvSpPr txBox="1"/>
          <p:nvPr>
            <p:ph idx="1" type="body"/>
          </p:nvPr>
        </p:nvSpPr>
        <p:spPr>
          <a:xfrm>
            <a:off x="1303800" y="1101525"/>
            <a:ext cx="70305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</a:rPr>
              <a:t>r = Covariance(x,y) / S(x) * S(y)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1 is perfect positive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-1 is perfect negative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0 means no </a:t>
            </a:r>
            <a:r>
              <a:rPr lang="en" sz="2400">
                <a:solidFill>
                  <a:srgbClr val="FFFFFF"/>
                </a:solidFill>
              </a:rPr>
              <a:t>correlation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42" name="Google Shape;542;g7b4558dcd8_1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50" y="1460500"/>
            <a:ext cx="2739475" cy="26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23683aa40_0_0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Spearman </a:t>
            </a:r>
            <a:r>
              <a:rPr lang="en">
                <a:solidFill>
                  <a:srgbClr val="FFFFFF"/>
                </a:solidFill>
              </a:rPr>
              <a:t>Correlation </a:t>
            </a:r>
            <a:r>
              <a:rPr lang="en">
                <a:solidFill>
                  <a:srgbClr val="FFFFFF"/>
                </a:solidFill>
              </a:rPr>
              <a:t>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8" name="Google Shape;548;ge23683aa40_0_0"/>
          <p:cNvSpPr txBox="1"/>
          <p:nvPr>
            <p:ph idx="1" type="body"/>
          </p:nvPr>
        </p:nvSpPr>
        <p:spPr>
          <a:xfrm>
            <a:off x="1303800" y="1101525"/>
            <a:ext cx="35769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Spearman's rank-order correlation is the nonparametric version of the Pearson product-moment correlation. Spearman's correlation coefficient, (ρ, also signified by rs) measures the strength and direction of association between two ranked variables.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ge23683aa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00" y="1526564"/>
            <a:ext cx="3213600" cy="232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N-th Quantile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Point at which N% of the data lies </a:t>
            </a:r>
            <a:r>
              <a:rPr b="1" lang="en" sz="2000">
                <a:solidFill>
                  <a:schemeClr val="lt1"/>
                </a:solidFill>
              </a:rPr>
              <a:t>below</a:t>
            </a:r>
            <a:r>
              <a:rPr lang="en" sz="2000">
                <a:solidFill>
                  <a:schemeClr val="lt1"/>
                </a:solidFill>
              </a:rPr>
              <a:t> that point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1, 3, 5, 6, 7 → 3 is 20% quantile, 6 </a:t>
            </a: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Interquartile Range (IQR)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Interquartile range: The range between the 75th percentile and the 25th percentile.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23683aa40_0_8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Chi squared statistic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1" name="Google Shape;561;ge23683aa40_0_8"/>
          <p:cNvSpPr txBox="1"/>
          <p:nvPr>
            <p:ph idx="1" type="body"/>
          </p:nvPr>
        </p:nvSpPr>
        <p:spPr>
          <a:xfrm>
            <a:off x="1303800" y="2571750"/>
            <a:ext cx="7030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chi-square test for independence compares two variables in a contingency table to see if they are related.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ge23683aa4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25" y="1137525"/>
            <a:ext cx="3187641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b4558dcd8_1_266"/>
          <p:cNvSpPr txBox="1"/>
          <p:nvPr/>
        </p:nvSpPr>
        <p:spPr>
          <a:xfrm>
            <a:off x="1303800" y="306000"/>
            <a:ext cx="703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 between quantitative variables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7b4558dcd8_1_266"/>
          <p:cNvSpPr txBox="1"/>
          <p:nvPr/>
        </p:nvSpPr>
        <p:spPr>
          <a:xfrm>
            <a:off x="1303800" y="1235243"/>
            <a:ext cx="70305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 used to measure association between quantitative variables is called correlation. It is a single number of statistics for linear association. Correlation is a measure of linear association.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g7b4558dcd8_1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944" y="2237047"/>
            <a:ext cx="3658111" cy="27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Data Structures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4"/>
          <p:cNvSpPr txBox="1"/>
          <p:nvPr>
            <p:ph idx="1" type="body"/>
          </p:nvPr>
        </p:nvSpPr>
        <p:spPr>
          <a:xfrm>
            <a:off x="1303800" y="1661575"/>
            <a:ext cx="70305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Rectangular data (Structured data)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Spatial data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(or network)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"/>
          <p:cNvSpPr txBox="1"/>
          <p:nvPr>
            <p:ph type="title"/>
          </p:nvPr>
        </p:nvSpPr>
        <p:spPr>
          <a:xfrm>
            <a:off x="1303800" y="598575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41" name="Google Shape;341;p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is the specific group that you collect data from. To be a truly random sample, every subject in your target population must have an equal chance of being selected in your sample</a:t>
            </a: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is the broader group of people to whom you intend to generalize the results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2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2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Deviations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observed values and the estimate of location. Synonyms errors, residuals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squared deviations from the mean divided by n – 1 where n is the number of data values. Synonyms mean-squared-error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square root of the variance.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3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3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deviation: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mean of the absolute value of the deviations from the mean.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 absolute deviation from the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median of the absolute value of the deviations from the median.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4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4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75th percentile and the 25th percentile. Synonyms IQR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0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0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sum of the weights lies above and below the sorted data.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6"/>
          <p:cNvSpPr txBox="1"/>
          <p:nvPr>
            <p:ph type="title"/>
          </p:nvPr>
        </p:nvSpPr>
        <p:spPr>
          <a:xfrm>
            <a:off x="1303800" y="34022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5" name="Google Shape;605;p26"/>
          <p:cNvSpPr txBox="1"/>
          <p:nvPr>
            <p:ph idx="1" type="body"/>
          </p:nvPr>
        </p:nvSpPr>
        <p:spPr>
          <a:xfrm>
            <a:off x="1303800" y="993300"/>
            <a:ext cx="70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A metric calculated for a sample of data drawn from a larger population.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The frequency distribution of individual values in a data set.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distribution The frequency distribution of a sample statistic over many samples or resamples.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 The tendency of the sampling distribution to take on a normal shape as sample size rises.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error The variability (standard deviation) of a sample statistic over many samples (not to be confused with standard deviation, which, by itself, refers to variability </a:t>
            </a:r>
            <a:r>
              <a:rPr lang="en" sz="1400"/>
              <a:t>of individual data values).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7"/>
          <p:cNvSpPr txBox="1"/>
          <p:nvPr>
            <p:ph type="title"/>
          </p:nvPr>
        </p:nvSpPr>
        <p:spPr>
          <a:xfrm>
            <a:off x="1303800" y="59857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limit theorem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1" name="Google Shape;611;p27"/>
          <p:cNvSpPr txBox="1"/>
          <p:nvPr>
            <p:ph idx="1" type="body"/>
          </p:nvPr>
        </p:nvSpPr>
        <p:spPr>
          <a:xfrm>
            <a:off x="1303800" y="1413100"/>
            <a:ext cx="70305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Means drawn from multiple samples will resemble the familiar bell-shaped normal curve (see “Normal Distribution”), even if the source population is not normally distributed, provided that the sample size is large enough.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Standard error can be estimated using a statistic based on the standard deviation s of the sample values, and the sample size 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SE = s/(n)^1/2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8"/>
          <p:cNvSpPr txBox="1"/>
          <p:nvPr>
            <p:ph type="title"/>
          </p:nvPr>
        </p:nvSpPr>
        <p:spPr>
          <a:xfrm>
            <a:off x="1303800" y="340250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terms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8"/>
          <p:cNvSpPr txBox="1"/>
          <p:nvPr>
            <p:ph idx="1" type="body"/>
          </p:nvPr>
        </p:nvSpPr>
        <p:spPr>
          <a:xfrm>
            <a:off x="1303800" y="883250"/>
            <a:ext cx="70305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difference between a data point and a predicted or average value.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Subtract the mean and divide by the standard deviation.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z-score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result of standardizing an individual data point.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normal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normal distribution with mean = 0 and standard deviation =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long narrow portion of a frequency distribution, where relatively extreme values occur at low frequency.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Skew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one tail of a distribution is longer than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the other.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 (IQR)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b6fb529c5_0_2"/>
          <p:cNvSpPr txBox="1"/>
          <p:nvPr>
            <p:ph type="title"/>
          </p:nvPr>
        </p:nvSpPr>
        <p:spPr>
          <a:xfrm>
            <a:off x="781450" y="2619700"/>
            <a:ext cx="3627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having an expected value equal to a population parameter being estimated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gdb6fb529c5_0_2"/>
          <p:cNvSpPr txBox="1"/>
          <p:nvPr/>
        </p:nvSpPr>
        <p:spPr>
          <a:xfrm>
            <a:off x="1090500" y="2624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6" name="Google Shape;636;gdb6fb529c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600" y="1456975"/>
            <a:ext cx="3369900" cy="33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68f30dae_0_15"/>
          <p:cNvSpPr txBox="1"/>
          <p:nvPr>
            <p:ph idx="2" type="body"/>
          </p:nvPr>
        </p:nvSpPr>
        <p:spPr>
          <a:xfrm>
            <a:off x="4903700" y="15379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 = Total sample from population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7" name="Google Shape;347;gd168f30dae_0_15"/>
          <p:cNvSpPr txBox="1"/>
          <p:nvPr>
            <p:ph idx="2" type="body"/>
          </p:nvPr>
        </p:nvSpPr>
        <p:spPr>
          <a:xfrm>
            <a:off x="1141500" y="15380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 = Total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8" name="Google Shape;348;gd168f30dae_0_15"/>
          <p:cNvSpPr txBox="1"/>
          <p:nvPr>
            <p:ph type="title"/>
          </p:nvPr>
        </p:nvSpPr>
        <p:spPr>
          <a:xfrm>
            <a:off x="1141500" y="296025"/>
            <a:ext cx="719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b6fb529c5_0_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42" name="Google Shape;642;gdb6fb529c5_0_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643" name="Google Shape;643;gdb6fb529c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725" y="863075"/>
            <a:ext cx="4395250" cy="4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db6fb529c5_0_9"/>
          <p:cNvSpPr txBox="1"/>
          <p:nvPr/>
        </p:nvSpPr>
        <p:spPr>
          <a:xfrm>
            <a:off x="1446250" y="1866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ADDITIONAL READINGS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 txBox="1"/>
          <p:nvPr>
            <p:ph idx="1" type="body"/>
          </p:nvPr>
        </p:nvSpPr>
        <p:spPr>
          <a:xfrm>
            <a:off x="816425" y="1293200"/>
            <a:ext cx="75180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ASA Whitepaper: Discovery with Data: Leveraging Statistics with Computer Science to Transform Science and Society.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http://www.amstat.org/policy/pdfs/BigDataStatisticsJune2014.pdf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Cartoon Guide to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http://www.amazon.com/Cartoon-Guide-Statistics-Larry-Gonick/dp/0062731025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Naked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http://www.amazon.com/Naked-Statistics-Stripping-Dread-Data/dp/1480590185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"/>
          <p:cNvSpPr txBox="1"/>
          <p:nvPr>
            <p:ph idx="1" type="body"/>
          </p:nvPr>
        </p:nvSpPr>
        <p:spPr>
          <a:xfrm>
            <a:off x="1056750" y="916549"/>
            <a:ext cx="7030500" cy="3735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A subset from a larger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The larger data set or idea of a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(n) The size of the population (sample).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sampling Drawing elements into a sample at random.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random sample The sample that results from random sampling without stratifying the population.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with replacement and without replacement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"/>
          <p:cNvSpPr txBox="1"/>
          <p:nvPr>
            <p:ph type="title"/>
          </p:nvPr>
        </p:nvSpPr>
        <p:spPr>
          <a:xfrm>
            <a:off x="1056750" y="287450"/>
            <a:ext cx="703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vs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"/>
          <p:cNvSpPr txBox="1"/>
          <p:nvPr>
            <p:ph type="title"/>
          </p:nvPr>
        </p:nvSpPr>
        <p:spPr>
          <a:xfrm>
            <a:off x="1303800" y="598575"/>
            <a:ext cx="703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3"/>
          <p:cNvSpPr/>
          <p:nvPr/>
        </p:nvSpPr>
        <p:spPr>
          <a:xfrm>
            <a:off x="3588750" y="945500"/>
            <a:ext cx="2161800" cy="875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Generation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"/>
          <p:cNvSpPr/>
          <p:nvPr/>
        </p:nvSpPr>
        <p:spPr>
          <a:xfrm>
            <a:off x="3588750" y="2219725"/>
            <a:ext cx="2161800" cy="688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1549800" y="3763425"/>
            <a:ext cx="16401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3593700" y="3739700"/>
            <a:ext cx="17475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Intelligence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5745551" y="3773374"/>
            <a:ext cx="17475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5" name="Google Shape;365;p3"/>
          <p:cNvCxnSpPr>
            <a:stCxn id="360" idx="2"/>
            <a:endCxn id="361" idx="0"/>
          </p:cNvCxnSpPr>
          <p:nvPr/>
        </p:nvCxnSpPr>
        <p:spPr>
          <a:xfrm flipH="1" rot="-5400000">
            <a:off x="4470750" y="2020100"/>
            <a:ext cx="3984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3"/>
          <p:cNvCxnSpPr>
            <a:stCxn id="361" idx="2"/>
            <a:endCxn id="362" idx="0"/>
          </p:cNvCxnSpPr>
          <p:nvPr/>
        </p:nvCxnSpPr>
        <p:spPr>
          <a:xfrm rot="5400000">
            <a:off x="3091950" y="2185825"/>
            <a:ext cx="855600" cy="2299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3"/>
          <p:cNvCxnSpPr>
            <a:stCxn id="361" idx="2"/>
            <a:endCxn id="364" idx="0"/>
          </p:cNvCxnSpPr>
          <p:nvPr/>
        </p:nvCxnSpPr>
        <p:spPr>
          <a:xfrm flipH="1" rot="-5400000">
            <a:off x="5211750" y="2365825"/>
            <a:ext cx="865500" cy="194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3"/>
          <p:cNvCxnSpPr>
            <a:endCxn id="361" idx="2"/>
          </p:cNvCxnSpPr>
          <p:nvPr/>
        </p:nvCxnSpPr>
        <p:spPr>
          <a:xfrm rot="-5400000">
            <a:off x="4285650" y="3287425"/>
            <a:ext cx="7635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3"/>
          <p:cNvSpPr txBox="1"/>
          <p:nvPr/>
        </p:nvSpPr>
        <p:spPr>
          <a:xfrm>
            <a:off x="6187925" y="595200"/>
            <a:ext cx="2672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sng" cap="none" strike="noStrike">
              <a:solidFill>
                <a:srgbClr val="0074B5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/>
          <p:nvPr>
            <p:ph type="title"/>
          </p:nvPr>
        </p:nvSpPr>
        <p:spPr>
          <a:xfrm>
            <a:off x="1303800" y="598575"/>
            <a:ext cx="7030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7"/>
          <p:cNvSpPr txBox="1"/>
          <p:nvPr>
            <p:ph idx="1" type="body"/>
          </p:nvPr>
        </p:nvSpPr>
        <p:spPr>
          <a:xfrm>
            <a:off x="1303800" y="1507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Assumptions about data sampling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Measurements of the data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Independence between variables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"/>
          <p:cNvSpPr txBox="1"/>
          <p:nvPr>
            <p:ph type="title"/>
          </p:nvPr>
        </p:nvSpPr>
        <p:spPr>
          <a:xfrm>
            <a:off x="1303800" y="598575"/>
            <a:ext cx="7030500" cy="620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and resampling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sample A sample taken with replacement from an observed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Resampling The process of taking repeated samples from observed data; includes both bootstrap and permutation (shuffling) procedures.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Zia Khan</dc:creator>
</cp:coreProperties>
</file>